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70s ribosome</a:t>
            </a:r>
            <a:endParaRPr lang="en-IN" dirty="0"/>
          </a:p>
        </p:txBody>
      </p:sp>
      <p:sp>
        <p:nvSpPr>
          <p:cNvPr id="4" name="Subtitle 2"/>
          <p:cNvSpPr txBox="1">
            <a:spLocks noGrp="1"/>
          </p:cNvSpPr>
          <p:nvPr>
            <p:ph idx="1"/>
          </p:nvPr>
        </p:nvSpPr>
        <p:spPr>
          <a:xfrm>
            <a:off x="2971800" y="3657600"/>
            <a:ext cx="5638800" cy="2286000"/>
          </a:xfrm>
          <a:prstGeom prst="rect">
            <a:avLst/>
          </a:prstGeom>
        </p:spPr>
        <p:txBody>
          <a:bodyPr>
            <a:no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90488" indent="19050" fontAlgn="auto">
              <a:spcBef>
                <a:spcPts val="400"/>
              </a:spcBef>
              <a:spcAft>
                <a:spcPts val="0"/>
              </a:spcAft>
              <a:buClr>
                <a:schemeClr val="accent1"/>
              </a:buClr>
              <a:buSzPct val="68000"/>
              <a:buFont typeface="Arial" pitchFamily="34" charset="0"/>
              <a:buNone/>
              <a:defRPr/>
            </a:pPr>
            <a:r>
              <a:rPr lang="en-US" sz="2400" b="1" kern="0" dirty="0" smtClean="0"/>
              <a:t>Ram Balak Mahto</a:t>
            </a:r>
          </a:p>
          <a:p>
            <a:pPr marL="90488" indent="19050" fontAlgn="auto">
              <a:spcBef>
                <a:spcPts val="400"/>
              </a:spcBef>
              <a:spcAft>
                <a:spcPts val="0"/>
              </a:spcAft>
              <a:buClr>
                <a:schemeClr val="accent1"/>
              </a:buClr>
              <a:buSzPct val="68000"/>
              <a:buFont typeface="Arial" pitchFamily="34" charset="0"/>
              <a:buNone/>
              <a:defRPr/>
            </a:pPr>
            <a:r>
              <a:rPr lang="en-US" sz="2400" b="1" kern="0" dirty="0" smtClean="0"/>
              <a:t>Guest faculty</a:t>
            </a:r>
          </a:p>
          <a:p>
            <a:pPr marL="90488" indent="19050" fontAlgn="auto">
              <a:spcBef>
                <a:spcPts val="400"/>
              </a:spcBef>
              <a:spcAft>
                <a:spcPts val="0"/>
              </a:spcAft>
              <a:buClr>
                <a:schemeClr val="accent1"/>
              </a:buClr>
              <a:buSzPct val="68000"/>
              <a:buNone/>
              <a:defRPr/>
            </a:pPr>
            <a:r>
              <a:rPr lang="en-US" sz="2400" b="1" kern="0" dirty="0" smtClean="0"/>
              <a:t>Department of Zoology </a:t>
            </a:r>
          </a:p>
          <a:p>
            <a:pPr marL="90488" indent="19050" fontAlgn="auto">
              <a:spcBef>
                <a:spcPts val="400"/>
              </a:spcBef>
              <a:spcAft>
                <a:spcPts val="0"/>
              </a:spcAft>
              <a:buClr>
                <a:schemeClr val="accent1"/>
              </a:buClr>
              <a:buSzPct val="68000"/>
              <a:buFont typeface="Arial" pitchFamily="34" charset="0"/>
              <a:buNone/>
              <a:defRPr/>
            </a:pPr>
            <a:r>
              <a:rPr lang="en-US" sz="2400" b="1" kern="0" dirty="0" smtClean="0"/>
              <a:t>V.S.J College </a:t>
            </a:r>
            <a:r>
              <a:rPr lang="en-US" sz="2400" b="1" kern="0" dirty="0" err="1" smtClean="0"/>
              <a:t>Rajnagar</a:t>
            </a:r>
            <a:r>
              <a:rPr lang="en-US" sz="2400" b="1" kern="0" dirty="0" smtClean="0"/>
              <a:t> Madhubani</a:t>
            </a:r>
            <a:br>
              <a:rPr lang="en-US" sz="2400" b="1" kern="0" dirty="0" smtClean="0"/>
            </a:br>
            <a:r>
              <a:rPr lang="en-US" sz="2400" b="1" kern="0" dirty="0" smtClean="0"/>
              <a:t>Class B.sc 2</a:t>
            </a:r>
            <a:r>
              <a:rPr lang="en-US" sz="2400" b="1" kern="0" baseline="30000" dirty="0" smtClean="0"/>
              <a:t>nd</a:t>
            </a:r>
            <a:r>
              <a:rPr lang="en-US" sz="2400" b="1" kern="0" dirty="0" smtClean="0"/>
              <a:t> ,Paper 3 , 7908055676</a:t>
            </a:r>
            <a:endParaRPr lang="en-US" sz="2400" b="1"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IN" dirty="0" smtClean="0"/>
              <a:t>The </a:t>
            </a:r>
            <a:r>
              <a:rPr lang="en-IN" dirty="0" smtClean="0"/>
              <a:t>major </a:t>
            </a:r>
            <a:r>
              <a:rPr lang="en-IN" dirty="0" smtClean="0"/>
              <a:t>differences </a:t>
            </a:r>
            <a:r>
              <a:rPr lang="en-IN" dirty="0" smtClean="0"/>
              <a:t>between 70s and 80s include</a:t>
            </a:r>
            <a:r>
              <a:rPr lang="en-IN" dirty="0" smtClean="0"/>
              <a:t>:</a:t>
            </a:r>
            <a:br>
              <a:rPr lang="en-IN" dirty="0" smtClean="0"/>
            </a:br>
            <a:endParaRPr lang="en-IN"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a:buNone/>
            </a:pPr>
            <a:r>
              <a:rPr lang="en-IN" dirty="0" smtClean="0"/>
              <a:t> </a:t>
            </a:r>
          </a:p>
          <a:p>
            <a:pPr lvl="0">
              <a:buFont typeface="Wingdings" pitchFamily="2" charset="2"/>
              <a:buChar char="ü"/>
            </a:pPr>
            <a:r>
              <a:rPr lang="en-IN" dirty="0" smtClean="0"/>
              <a:t>Prokaryotes have 70S ribosomes, singly made of a 30S and a 50S subunit. While the Eukaryotes have 80S ribosomes, singly made of a 40S and 60S subunit.</a:t>
            </a:r>
          </a:p>
          <a:p>
            <a:pPr lvl="0">
              <a:buFont typeface="Wingdings" pitchFamily="2" charset="2"/>
              <a:buChar char="ü"/>
            </a:pPr>
            <a:r>
              <a:rPr lang="en-IN" dirty="0" smtClean="0"/>
              <a:t>70S Ribosomes are relatively smaller than 80S while the 80S Ribosomes are relatively bigger than 70S ribosomes.</a:t>
            </a:r>
          </a:p>
          <a:p>
            <a:pPr lvl="0">
              <a:buFont typeface="Wingdings" pitchFamily="2" charset="2"/>
              <a:buChar char="ü"/>
            </a:pPr>
            <a:r>
              <a:rPr lang="en-IN" dirty="0" smtClean="0"/>
              <a:t>Prokaryotes have 30S subunit with a 16S RNA subunit and comprise of 1540 nucleotides bound to 21 proteins. The 50S subunit gets produced from a 5S RNA subunit that involves 120 nucleotides, a 23S RNA subunit that contains 2900 nucleotides and 31 proteins.</a:t>
            </a:r>
          </a:p>
          <a:p>
            <a:pPr lvl="0">
              <a:buFont typeface="Wingdings" pitchFamily="2" charset="2"/>
              <a:buChar char="ü"/>
            </a:pPr>
            <a:r>
              <a:rPr lang="en-IN" dirty="0" smtClean="0"/>
              <a:t>Eukaryotes have 40S subunit with 18S RNA and also 33 proteins and 1900 nucleotides. The big subunit contains 5S RNA and also 120 nucleotides, 4700 nucleotides and also 28S RNA, 5.8S RNA as well as 160 nucleotides subunits and 46 proteins.</a:t>
            </a:r>
          </a:p>
          <a:p>
            <a:pPr lvl="0">
              <a:buFont typeface="Wingdings" pitchFamily="2" charset="2"/>
              <a:buChar char="ü"/>
            </a:pPr>
            <a:r>
              <a:rPr lang="en-IN" dirty="0" smtClean="0"/>
              <a:t>Eukaryotic cells have mitochondria and chloroplasts as organelles and those organelles additionally have ribosomes 70S. Hence, eukaryotic cells have different kinds of ribosomes (70S and 80S), while prokaryotic cells just have 70S ribosomes.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229600" cy="1143000"/>
          </a:xfrm>
        </p:spPr>
        <p:txBody>
          <a:bodyPr/>
          <a:lstStyle/>
          <a:p>
            <a:pPr algn="ctr"/>
            <a:r>
              <a:rPr lang="en-US" dirty="0" smtClean="0"/>
              <a:t>Thank 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fontScale="90000"/>
          </a:bodyPr>
          <a:lstStyle/>
          <a:p>
            <a:pPr algn="ctr"/>
            <a:r>
              <a:rPr lang="en-IN" dirty="0" smtClean="0"/>
              <a:t>Ribosomes Definition</a:t>
            </a:r>
            <a:r>
              <a:rPr lang="en-IN" b="1" dirty="0" smtClean="0"/>
              <a:t/>
            </a:r>
            <a:br>
              <a:rPr lang="en-IN" b="1" dirty="0" smtClean="0"/>
            </a:br>
            <a:endParaRPr lang="en-IN" dirty="0"/>
          </a:p>
        </p:txBody>
      </p:sp>
      <p:sp>
        <p:nvSpPr>
          <p:cNvPr id="3" name="Subtitle 2"/>
          <p:cNvSpPr>
            <a:spLocks noGrp="1"/>
          </p:cNvSpPr>
          <p:nvPr>
            <p:ph type="subTitle" idx="1"/>
          </p:nvPr>
        </p:nvSpPr>
        <p:spPr>
          <a:xfrm>
            <a:off x="685800" y="1066800"/>
            <a:ext cx="7924800" cy="5410200"/>
          </a:xfrm>
        </p:spPr>
        <p:txBody>
          <a:bodyPr>
            <a:normAutofit fontScale="92500" lnSpcReduction="10000"/>
          </a:bodyPr>
          <a:lstStyle/>
          <a:p>
            <a:pPr lvl="0" algn="l">
              <a:buFont typeface="Wingdings" pitchFamily="2" charset="2"/>
              <a:buChar char="ü"/>
            </a:pPr>
            <a:r>
              <a:rPr lang="en-IN" dirty="0" smtClean="0">
                <a:solidFill>
                  <a:schemeClr val="tx1"/>
                </a:solidFill>
              </a:rPr>
              <a:t>The </a:t>
            </a:r>
            <a:r>
              <a:rPr lang="en-IN" dirty="0" smtClean="0">
                <a:solidFill>
                  <a:schemeClr val="tx1"/>
                </a:solidFill>
              </a:rPr>
              <a:t>ribosome word is derived – ‘</a:t>
            </a:r>
            <a:r>
              <a:rPr lang="en-IN" dirty="0" err="1" smtClean="0">
                <a:solidFill>
                  <a:schemeClr val="tx1"/>
                </a:solidFill>
              </a:rPr>
              <a:t>ribo</a:t>
            </a:r>
            <a:r>
              <a:rPr lang="en-IN" dirty="0" smtClean="0">
                <a:solidFill>
                  <a:schemeClr val="tx1"/>
                </a:solidFill>
              </a:rPr>
              <a:t>’ from ribonucleic acid and ‘</a:t>
            </a:r>
            <a:r>
              <a:rPr lang="en-IN" dirty="0" err="1" smtClean="0">
                <a:solidFill>
                  <a:schemeClr val="tx1"/>
                </a:solidFill>
              </a:rPr>
              <a:t>somes</a:t>
            </a:r>
            <a:r>
              <a:rPr lang="en-IN" dirty="0" smtClean="0">
                <a:solidFill>
                  <a:schemeClr val="tx1"/>
                </a:solidFill>
              </a:rPr>
              <a:t>’ from the Greek word ‘soma’ which means ‘body’.</a:t>
            </a:r>
          </a:p>
          <a:p>
            <a:pPr lvl="0" algn="l">
              <a:buFont typeface="Wingdings" pitchFamily="2" charset="2"/>
              <a:buChar char="ü"/>
            </a:pPr>
            <a:r>
              <a:rPr lang="en-IN" dirty="0" smtClean="0">
                <a:solidFill>
                  <a:schemeClr val="tx1"/>
                </a:solidFill>
              </a:rPr>
              <a:t>Ribosomes are tiny </a:t>
            </a:r>
            <a:r>
              <a:rPr lang="en-IN" dirty="0" err="1" smtClean="0">
                <a:solidFill>
                  <a:schemeClr val="tx1"/>
                </a:solidFill>
              </a:rPr>
              <a:t>spheroidal</a:t>
            </a:r>
            <a:r>
              <a:rPr lang="en-IN" dirty="0" smtClean="0">
                <a:solidFill>
                  <a:schemeClr val="tx1"/>
                </a:solidFill>
              </a:rPr>
              <a:t> dense particles (of 150 to 200 A</a:t>
            </a:r>
            <a:r>
              <a:rPr lang="en-IN" baseline="30000" dirty="0" smtClean="0">
                <a:solidFill>
                  <a:schemeClr val="tx1"/>
                </a:solidFill>
              </a:rPr>
              <a:t>0</a:t>
            </a:r>
            <a:r>
              <a:rPr lang="en-IN" dirty="0" smtClean="0">
                <a:solidFill>
                  <a:schemeClr val="tx1"/>
                </a:solidFill>
              </a:rPr>
              <a:t> diameters) that are primarily found in most prokaryotic and eukaryotic.</a:t>
            </a:r>
          </a:p>
          <a:p>
            <a:pPr lvl="0" algn="l">
              <a:buFont typeface="Wingdings" pitchFamily="2" charset="2"/>
              <a:buChar char="ü"/>
            </a:pPr>
            <a:r>
              <a:rPr lang="en-IN" dirty="0" smtClean="0">
                <a:solidFill>
                  <a:schemeClr val="tx1"/>
                </a:solidFill>
              </a:rPr>
              <a:t>They are sites of </a:t>
            </a:r>
            <a:r>
              <a:rPr lang="en-IN" b="1" dirty="0" smtClean="0">
                <a:solidFill>
                  <a:schemeClr val="tx1"/>
                </a:solidFill>
              </a:rPr>
              <a:t>protein synthesis.</a:t>
            </a:r>
            <a:endParaRPr lang="en-IN" dirty="0" smtClean="0">
              <a:solidFill>
                <a:schemeClr val="tx1"/>
              </a:solidFill>
            </a:endParaRPr>
          </a:p>
          <a:p>
            <a:pPr lvl="0" algn="l">
              <a:buFont typeface="Wingdings" pitchFamily="2" charset="2"/>
              <a:buChar char="ü"/>
            </a:pPr>
            <a:r>
              <a:rPr lang="en-IN" dirty="0" smtClean="0">
                <a:solidFill>
                  <a:schemeClr val="tx1"/>
                </a:solidFill>
              </a:rPr>
              <a:t>They are structures containing approximately equal amounts of RNA and proteins and serve as a scaffold for the ordered interaction of the numerous molecules involved in protein synthesis.</a:t>
            </a:r>
          </a:p>
          <a:p>
            <a:pPr lvl="0" algn="l">
              <a:buFont typeface="Wingdings" pitchFamily="2" charset="2"/>
              <a:buChar char="ü"/>
            </a:pPr>
            <a:r>
              <a:rPr lang="en-IN" dirty="0" smtClean="0">
                <a:solidFill>
                  <a:schemeClr val="tx1"/>
                </a:solidFill>
              </a:rPr>
              <a:t>The ribosomes occur in cells, both prokaryotic and eukaryotic cells.</a:t>
            </a:r>
          </a:p>
          <a:p>
            <a:pPr lvl="0" algn="l">
              <a:buFont typeface="Wingdings" pitchFamily="2" charset="2"/>
              <a:buChar char="ü"/>
            </a:pPr>
            <a:r>
              <a:rPr lang="en-IN" dirty="0" smtClean="0">
                <a:solidFill>
                  <a:schemeClr val="tx1"/>
                </a:solidFill>
              </a:rPr>
              <a:t>In prokaryotic cells, the ribosomes often occur freely in the cytoplasm.</a:t>
            </a:r>
          </a:p>
          <a:p>
            <a:pPr algn="l"/>
            <a:endParaRPr lang="en-IN"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IN" dirty="0"/>
          </a:p>
        </p:txBody>
      </p:sp>
      <p:sp>
        <p:nvSpPr>
          <p:cNvPr id="3" name="Content Placeholder 2"/>
          <p:cNvSpPr>
            <a:spLocks noGrp="1"/>
          </p:cNvSpPr>
          <p:nvPr>
            <p:ph idx="1"/>
          </p:nvPr>
        </p:nvSpPr>
        <p:spPr>
          <a:xfrm>
            <a:off x="533400" y="1219200"/>
            <a:ext cx="8229600" cy="5287963"/>
          </a:xfrm>
        </p:spPr>
        <p:txBody>
          <a:bodyPr>
            <a:normAutofit fontScale="85000" lnSpcReduction="20000"/>
          </a:bodyPr>
          <a:lstStyle/>
          <a:p>
            <a:pPr lvl="0">
              <a:buFont typeface="Wingdings" pitchFamily="2" charset="2"/>
              <a:buChar char="ü"/>
            </a:pPr>
            <a:endParaRPr lang="en-IN" dirty="0" smtClean="0"/>
          </a:p>
          <a:p>
            <a:pPr lvl="0">
              <a:buFont typeface="Wingdings" pitchFamily="2" charset="2"/>
              <a:buChar char="ü"/>
            </a:pPr>
            <a:endParaRPr lang="en-IN" dirty="0" smtClean="0"/>
          </a:p>
          <a:p>
            <a:pPr lvl="0">
              <a:buFont typeface="Wingdings" pitchFamily="2" charset="2"/>
              <a:buChar char="ü"/>
            </a:pPr>
            <a:r>
              <a:rPr lang="en-IN" dirty="0" smtClean="0"/>
              <a:t>In </a:t>
            </a:r>
            <a:r>
              <a:rPr lang="en-IN" dirty="0" smtClean="0"/>
              <a:t>eukaryotic cells, the ribosomes either occur freely in the cytoplasm or remain attached to the outer surface of the membrane of the endoplasmic reticulum.</a:t>
            </a:r>
          </a:p>
          <a:p>
            <a:pPr lvl="0">
              <a:buFont typeface="Wingdings" pitchFamily="2" charset="2"/>
              <a:buChar char="ü"/>
            </a:pPr>
            <a:r>
              <a:rPr lang="en-IN" dirty="0" smtClean="0"/>
              <a:t>The location of the ribosomes in a cell determines what kind of protein it makes.</a:t>
            </a:r>
          </a:p>
          <a:p>
            <a:pPr lvl="0">
              <a:buFont typeface="Wingdings" pitchFamily="2" charset="2"/>
              <a:buChar char="ü"/>
            </a:pPr>
            <a:r>
              <a:rPr lang="en-IN" dirty="0" smtClean="0"/>
              <a:t>If the ribosomes are floating freely throughout the cell, it will make proteins that will be utilized within the cell itself.</a:t>
            </a:r>
          </a:p>
          <a:p>
            <a:pPr lvl="0">
              <a:buFont typeface="Wingdings" pitchFamily="2" charset="2"/>
              <a:buChar char="ü"/>
            </a:pPr>
            <a:r>
              <a:rPr lang="en-IN" dirty="0" smtClean="0"/>
              <a:t>When ribosomes are attached to the endoplasmic reticulum, it is referred to as rough endoplasmic reticulum or rough ER.</a:t>
            </a:r>
          </a:p>
          <a:p>
            <a:pPr lvl="0">
              <a:buFont typeface="Wingdings" pitchFamily="2" charset="2"/>
              <a:buChar char="ü"/>
            </a:pPr>
            <a:r>
              <a:rPr lang="en-IN" dirty="0" smtClean="0"/>
              <a:t>Proteins made on the rough ER are used for usage inside the cell or outside the cell.</a:t>
            </a:r>
          </a:p>
          <a:p>
            <a:pPr lvl="0">
              <a:buFont typeface="Wingdings" pitchFamily="2" charset="2"/>
              <a:buChar char="ü"/>
            </a:pPr>
            <a:r>
              <a:rPr lang="en-IN" dirty="0" smtClean="0"/>
              <a:t>The number of ribosomes in a cell depends on the activity of the cell. </a:t>
            </a:r>
          </a:p>
          <a:p>
            <a:pPr lvl="0">
              <a:buFont typeface="Wingdings" pitchFamily="2" charset="2"/>
              <a:buChar char="ü"/>
            </a:pPr>
            <a:r>
              <a:rPr lang="en-IN" dirty="0" smtClean="0"/>
              <a:t>On average in a mammalian cell, there can be about 10 million ribosomes.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Structure of ribosome</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IN" dirty="0" smtClean="0"/>
              <a:t>Ribosomes </a:t>
            </a:r>
            <a:r>
              <a:rPr lang="en-IN" dirty="0" smtClean="0"/>
              <a:t>are made of proteins and ribonucleic acid (abbreviated as RNA), in almost equal amounts. </a:t>
            </a:r>
            <a:endParaRPr lang="en-IN" dirty="0" smtClean="0"/>
          </a:p>
          <a:p>
            <a:pPr>
              <a:buFont typeface="Wingdings" pitchFamily="2" charset="2"/>
              <a:buChar char="ü"/>
            </a:pPr>
            <a:r>
              <a:rPr lang="en-IN" dirty="0" smtClean="0"/>
              <a:t>It </a:t>
            </a:r>
            <a:r>
              <a:rPr lang="en-IN" dirty="0" smtClean="0"/>
              <a:t>comprises of two sections, known as subunits. </a:t>
            </a:r>
            <a:endParaRPr lang="en-IN" dirty="0" smtClean="0"/>
          </a:p>
          <a:p>
            <a:pPr>
              <a:buFont typeface="Wingdings" pitchFamily="2" charset="2"/>
              <a:buChar char="ü"/>
            </a:pPr>
            <a:r>
              <a:rPr lang="en-IN" dirty="0" smtClean="0"/>
              <a:t>The </a:t>
            </a:r>
            <a:r>
              <a:rPr lang="en-IN" dirty="0" smtClean="0"/>
              <a:t>tinier subunit is the place the mRNA binds and it decodes, whereas the bigger subunit is the place the amino acids are included.</a:t>
            </a:r>
          </a:p>
          <a:p>
            <a:pPr>
              <a:buFont typeface="Wingdings" pitchFamily="2" charset="2"/>
              <a:buChar char="ü"/>
            </a:pPr>
            <a:r>
              <a:rPr lang="en-IN" dirty="0" smtClean="0"/>
              <a:t>Both subunits comprise of both ribonucleic acid and protein components and are linked to each other by interactions between the proteins in one subunit and the </a:t>
            </a:r>
            <a:r>
              <a:rPr lang="en-IN" dirty="0" err="1" smtClean="0"/>
              <a:t>rRNAs</a:t>
            </a:r>
            <a:r>
              <a:rPr lang="en-IN" dirty="0" smtClean="0"/>
              <a:t> in the other subunit</a:t>
            </a:r>
            <a:r>
              <a:rPr lang="en-IN" dirty="0" smtClean="0"/>
              <a:t>.</a:t>
            </a:r>
          </a:p>
          <a:p>
            <a:pPr>
              <a:buFont typeface="Wingdings" pitchFamily="2" charset="2"/>
              <a:buChar char="ü"/>
            </a:pPr>
            <a:r>
              <a:rPr lang="en-IN" dirty="0" smtClean="0"/>
              <a:t> </a:t>
            </a:r>
            <a:r>
              <a:rPr lang="en-IN" dirty="0" smtClean="0"/>
              <a:t>The ribonucleic acid is obtained from the nucleolus, at the point where ribosomes are arranged in a cell.</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smtClean="0"/>
              <a:t>Around 37 to 62% of RNA is comprised of RNA and the rest is proteins.</a:t>
            </a:r>
          </a:p>
          <a:p>
            <a:pPr lvl="0"/>
            <a:r>
              <a:rPr lang="en-IN" dirty="0" smtClean="0"/>
              <a:t>Prokaryotes have 70S ribosomes respectively subunits comprising the little subunit of 30S and the bigger subunit of 50S.  Eukaryotes have 80S ribosomes respectively comprising of little (40S) and substantial (60S) subunits.</a:t>
            </a:r>
          </a:p>
          <a:p>
            <a:pPr lvl="0"/>
            <a:r>
              <a:rPr lang="en-IN" dirty="0" smtClean="0"/>
              <a:t>The ribosomes seen in the chloroplasts </a:t>
            </a:r>
            <a:r>
              <a:rPr lang="en-IN" dirty="0" smtClean="0"/>
              <a:t>and</a:t>
            </a:r>
            <a:r>
              <a:rPr lang="en-IN" dirty="0" smtClean="0"/>
              <a:t> </a:t>
            </a:r>
            <a:r>
              <a:rPr lang="en-IN" dirty="0" smtClean="0"/>
              <a:t>mitochondria</a:t>
            </a:r>
            <a:r>
              <a:rPr lang="en-IN" dirty="0" smtClean="0"/>
              <a:t> of eukaryotes are comprised of big and little subunits composed of proteins inside a 70S particle.</a:t>
            </a:r>
          </a:p>
          <a:p>
            <a:pPr lvl="0"/>
            <a:r>
              <a:rPr lang="en-IN" dirty="0" smtClean="0"/>
              <a:t>Share a center structure which is very much alike to all ribosomes in spite of changes in its size.</a:t>
            </a:r>
          </a:p>
          <a:p>
            <a:pPr lvl="0"/>
            <a:r>
              <a:rPr lang="en-IN" dirty="0" smtClean="0"/>
              <a:t>The RNA is arranged in different tertiary structures. The RNA in the bigger ribosomes is into numerous continuous infusions as they create loops out of the center of the structure without disturbing or altering it.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Ribosome molecular Size</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Ribosomes </a:t>
            </a:r>
            <a:r>
              <a:rPr lang="en-IN" dirty="0" smtClean="0"/>
              <a:t>comprise of two subunits that are suitably composed and function as one to translate the mRNA into a polypeptide chain amid protein synthesis. Due to the fact that they are made from two subunits of differing size, they are a little longer in the hinge than in diameter. They vary in size between prokaryotic cells and eukaryotic cells.</a:t>
            </a:r>
          </a:p>
          <a:p>
            <a:r>
              <a:rPr lang="en-IN" dirty="0" smtClean="0"/>
              <a:t>The prokaryotic is comprised of a 30s (Svedberg) subunit and a 50s (Svedberg) subunit meaning 70s for the entire organelle equal to the molecular weight of 2.7×10</a:t>
            </a:r>
            <a:r>
              <a:rPr lang="en-IN" baseline="30000" dirty="0" smtClean="0"/>
              <a:t>6</a:t>
            </a:r>
            <a:r>
              <a:rPr lang="en-IN" dirty="0" smtClean="0"/>
              <a:t> </a:t>
            </a:r>
            <a:r>
              <a:rPr lang="en-IN" dirty="0" smtClean="0"/>
              <a:t> </a:t>
            </a:r>
            <a:r>
              <a:rPr lang="en-IN" dirty="0" smtClean="0"/>
              <a:t>Daltons. </a:t>
            </a:r>
            <a:endParaRPr lang="en-IN" dirty="0" smtClean="0"/>
          </a:p>
          <a:p>
            <a:r>
              <a:rPr lang="en-IN" dirty="0" smtClean="0"/>
              <a:t>Prokaryotic </a:t>
            </a:r>
            <a:r>
              <a:rPr lang="en-IN" dirty="0" smtClean="0"/>
              <a:t>ribosomes are about 20 nm (200 Å) in diameter and are made of 35% ribosomal proteins and 65% </a:t>
            </a:r>
            <a:r>
              <a:rPr lang="en-IN" dirty="0" err="1" smtClean="0"/>
              <a:t>rRNA</a:t>
            </a:r>
            <a:r>
              <a:rPr lang="en-IN" dirty="0" smtClean="0"/>
              <a:t>.</a:t>
            </a:r>
          </a:p>
          <a:p>
            <a:r>
              <a:rPr lang="en-IN" dirty="0" smtClean="0"/>
              <a:t>Notwithstanding, the eukaryotic are amidst 25 and 30 nm (250–300 Å) in diameter. They comprise of a 40s (Svedberg) subunit and a 60s (Svedberg) subunit which means 80s (Svedberg) for the entire organelle which is equal to the molecular weight of </a:t>
            </a:r>
            <a:r>
              <a:rPr lang="en-IN" dirty="0" smtClean="0"/>
              <a:t>4×</a:t>
            </a:r>
            <a:r>
              <a:rPr lang="en-IN" dirty="0" smtClean="0"/>
              <a:t>10</a:t>
            </a:r>
            <a:r>
              <a:rPr lang="en-IN" baseline="30000" dirty="0" smtClean="0"/>
              <a:t>6</a:t>
            </a:r>
            <a:r>
              <a:rPr lang="en-IN" dirty="0" smtClean="0"/>
              <a:t> </a:t>
            </a:r>
            <a:r>
              <a:rPr lang="en-IN" dirty="0" smtClean="0"/>
              <a:t>Daltons</a:t>
            </a:r>
            <a:r>
              <a:rPr lang="en-IN" dirty="0" smtClean="0"/>
              <a:t>.</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Location of ribosome in the cell</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IN" dirty="0" smtClean="0"/>
              <a:t>Ribosomes </a:t>
            </a:r>
            <a:r>
              <a:rPr lang="en-IN" dirty="0" smtClean="0"/>
              <a:t>are organelles located inside the animal, human cell, and plant cells. They are situated in the </a:t>
            </a:r>
            <a:r>
              <a:rPr lang="en-IN" dirty="0" err="1" smtClean="0"/>
              <a:t>cytosol</a:t>
            </a:r>
            <a:r>
              <a:rPr lang="en-IN" dirty="0" smtClean="0"/>
              <a:t>, some bound and free-floating to the membrane of the coarse endoplasmic reticulum.</a:t>
            </a:r>
          </a:p>
          <a:p>
            <a:pPr>
              <a:buFont typeface="Wingdings" pitchFamily="2" charset="2"/>
              <a:buChar char="ü"/>
            </a:pPr>
            <a:r>
              <a:rPr lang="en-IN" dirty="0" smtClean="0"/>
              <a:t>They are utilized in decoding DNA (deoxyribonucleic acid) to proteins and no </a:t>
            </a:r>
            <a:r>
              <a:rPr lang="en-IN" dirty="0" err="1" smtClean="0"/>
              <a:t>rRNA</a:t>
            </a:r>
            <a:r>
              <a:rPr lang="en-IN" dirty="0" smtClean="0"/>
              <a:t> is forever bound to the RER, they release or bind as directed by the kind of protein they proceed to combine. </a:t>
            </a:r>
            <a:endParaRPr lang="en-IN" dirty="0" smtClean="0"/>
          </a:p>
          <a:p>
            <a:pPr>
              <a:buFont typeface="Wingdings" pitchFamily="2" charset="2"/>
              <a:buChar char="ü"/>
            </a:pPr>
            <a:r>
              <a:rPr lang="en-IN" dirty="0" smtClean="0"/>
              <a:t>In </a:t>
            </a:r>
            <a:r>
              <a:rPr lang="en-IN" dirty="0" smtClean="0"/>
              <a:t>an animal or human cell, there could be up to 10 million ribosomes and numerous ribosomes can be connected to the equivalent mRNA strand, this structure is known as a </a:t>
            </a:r>
            <a:r>
              <a:rPr lang="en-IN" b="1" dirty="0" smtClean="0"/>
              <a:t>POLYSOME.</a:t>
            </a: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Main </a:t>
            </a:r>
            <a:r>
              <a:rPr lang="en-IN" b="1" dirty="0" smtClean="0"/>
              <a:t>functions of ribosomes</a:t>
            </a:r>
            <a:r>
              <a:rPr lang="en-IN" dirty="0" smtClean="0"/>
              <a:t>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When </a:t>
            </a:r>
            <a:r>
              <a:rPr lang="en-IN" dirty="0" smtClean="0"/>
              <a:t>it comes to the </a:t>
            </a:r>
            <a:r>
              <a:rPr lang="en-IN" dirty="0" smtClean="0"/>
              <a:t>main functions of ribosomes</a:t>
            </a:r>
            <a:r>
              <a:rPr lang="en-IN" dirty="0" smtClean="0"/>
              <a:t>, they assume the role of bringing together amino acids to form particular proteins, which are important for completing the cell's activities.</a:t>
            </a:r>
          </a:p>
          <a:p>
            <a:r>
              <a:rPr lang="en-IN" dirty="0" smtClean="0"/>
              <a:t>Protein is required for numerous cell functions, for example, directing chemical processes or fixing the damage. </a:t>
            </a:r>
            <a:endParaRPr lang="en-IN" dirty="0" smtClean="0"/>
          </a:p>
          <a:p>
            <a:r>
              <a:rPr lang="en-IN" dirty="0" smtClean="0"/>
              <a:t>Ribosomes </a:t>
            </a:r>
            <a:r>
              <a:rPr lang="en-IN" dirty="0" smtClean="0"/>
              <a:t>can yet be discovered floating inside the cytoplasm or joined to the endoplasmic reticulum.</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a:t>
            </a:r>
            <a:r>
              <a:rPr lang="en-IN" dirty="0" smtClean="0"/>
              <a:t>other functions of ribosome include</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dirty="0" smtClean="0"/>
              <a:t> </a:t>
            </a:r>
          </a:p>
          <a:p>
            <a:pPr>
              <a:buFont typeface="Wingdings" pitchFamily="2" charset="2"/>
              <a:buChar char="ü"/>
            </a:pPr>
            <a:r>
              <a:rPr lang="en-IN" dirty="0" smtClean="0"/>
              <a:t>The procedure of creation of proteins, the deoxyribonucleic acid makes mRNA by the step of DNA transcription. </a:t>
            </a:r>
          </a:p>
          <a:p>
            <a:pPr>
              <a:buFont typeface="Wingdings" pitchFamily="2" charset="2"/>
              <a:buChar char="ü"/>
            </a:pPr>
            <a:r>
              <a:rPr lang="en-IN" dirty="0" smtClean="0"/>
              <a:t>The hereditary information from the mRNA is converted into proteins amid DNA translation. </a:t>
            </a:r>
          </a:p>
          <a:p>
            <a:pPr>
              <a:buFont typeface="Wingdings" pitchFamily="2" charset="2"/>
              <a:buChar char="ü"/>
            </a:pPr>
            <a:r>
              <a:rPr lang="en-IN" dirty="0" smtClean="0"/>
              <a:t>The arrangements of protein assembly amid protein synthesis are indicated in the mRNA.</a:t>
            </a:r>
          </a:p>
          <a:p>
            <a:pPr>
              <a:buFont typeface="Wingdings" pitchFamily="2" charset="2"/>
              <a:buChar char="ü"/>
            </a:pPr>
            <a:r>
              <a:rPr lang="en-IN" dirty="0" smtClean="0"/>
              <a:t>The mRNA is arranged in the nucleus and is moved to the cytoplasm for an additional operation of protein synthesis.</a:t>
            </a:r>
          </a:p>
          <a:p>
            <a:pPr>
              <a:buFont typeface="Wingdings" pitchFamily="2" charset="2"/>
              <a:buChar char="ü"/>
            </a:pPr>
            <a:r>
              <a:rPr lang="en-IN" dirty="0" smtClean="0"/>
              <a:t>The proteins which are arranged by the ribosomes currently in the cytoplasm are utilized inside the cytoplasm by itself. The proteins created by the bound ribosomes are moved outside the cell.</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671</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70s ribosome</vt:lpstr>
      <vt:lpstr>Ribosomes Definition </vt:lpstr>
      <vt:lpstr>Continue….</vt:lpstr>
      <vt:lpstr>Structure of ribosome </vt:lpstr>
      <vt:lpstr>Continue….</vt:lpstr>
      <vt:lpstr>Ribosome molecular Size </vt:lpstr>
      <vt:lpstr>Location of ribosome in the cell </vt:lpstr>
      <vt:lpstr>Main functions of ribosomes  </vt:lpstr>
      <vt:lpstr>The other functions of ribosome include</vt:lpstr>
      <vt:lpstr>The major differences between 70s and 80s include: </vt:lpstr>
      <vt:lpstr>Thank 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70s ribosome</dc:title>
  <dc:creator>User</dc:creator>
  <cp:lastModifiedBy>User</cp:lastModifiedBy>
  <cp:revision>3</cp:revision>
  <dcterms:created xsi:type="dcterms:W3CDTF">2006-08-16T00:00:00Z</dcterms:created>
  <dcterms:modified xsi:type="dcterms:W3CDTF">2020-07-08T12:26:49Z</dcterms:modified>
</cp:coreProperties>
</file>